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74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7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15740573_0_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f15740573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3f15740573_0_71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3f15740573_0_10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3f15740573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g3f15740573_0_102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7135400" y="6465500"/>
            <a:ext cx="19050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7145275" y="6495100"/>
            <a:ext cx="1905000" cy="2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0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4.png"/><Relationship Id="rId4" Type="http://schemas.openxmlformats.org/officeDocument/2006/relationships/image" Target="../media/image15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8.png"/><Relationship Id="rId4" Type="http://schemas.openxmlformats.org/officeDocument/2006/relationships/image" Target="../media/image15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1.png"/><Relationship Id="rId4" Type="http://schemas.openxmlformats.org/officeDocument/2006/relationships/image" Target="../media/image15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9.png"/><Relationship Id="rId4" Type="http://schemas.openxmlformats.org/officeDocument/2006/relationships/image" Target="../media/image15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0.png"/><Relationship Id="rId4" Type="http://schemas.openxmlformats.org/officeDocument/2006/relationships/image" Target="../media/image1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2.png"/><Relationship Id="rId4" Type="http://schemas.openxmlformats.org/officeDocument/2006/relationships/image" Target="../media/image15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3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24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6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5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7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28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29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169227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Satisfaction Problems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714375" y="3448050"/>
            <a:ext cx="7915275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Tuomas Sandholm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1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Read Chapter 6 of Russell &amp; Norvig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297850" y="6042250"/>
            <a:ext cx="33489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Minor additions by Dave Touretzky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type="title"/>
          </p:nvPr>
        </p:nvSpPr>
        <p:spPr>
          <a:xfrm>
            <a:off x="460050" y="609600"/>
            <a:ext cx="83559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Two Kinds of CSP Inference Steps</a:t>
            </a:r>
            <a:endParaRPr/>
          </a:p>
        </p:txBody>
      </p:sp>
      <p:sp>
        <p:nvSpPr>
          <p:cNvPr id="159" name="Google Shape;159;p2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>
              <a:spcBef>
                <a:spcPts val="640"/>
              </a:spcBef>
              <a:spcAft>
                <a:spcPts val="0"/>
              </a:spcAft>
              <a:buSzPts val="3200"/>
              <a:buAutoNum type="arabicPeriod"/>
            </a:pPr>
            <a:r>
              <a:rPr b="1" lang="en-US"/>
              <a:t>Search</a:t>
            </a:r>
            <a:r>
              <a:rPr lang="en-US"/>
              <a:t>: pick some variables and assign values to them. Can use DFS.</a:t>
            </a:r>
            <a:br>
              <a:rPr lang="en-US"/>
            </a:br>
            <a:endParaRPr/>
          </a:p>
          <a:p>
            <a:pPr indent="-431800" lvl="0" marL="45720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b="1" lang="en-US"/>
              <a:t>Constraint propagation</a:t>
            </a:r>
            <a:r>
              <a:rPr lang="en-US"/>
              <a:t>: use the values of some variables to reduce the set of possible values for other variables. Repeat until no further reductions</a:t>
            </a:r>
            <a:r>
              <a:rPr lang="en-US"/>
              <a:t> are possible</a:t>
            </a:r>
            <a:r>
              <a:rPr lang="en-US"/>
              <a:t>.</a:t>
            </a:r>
            <a:endParaRPr/>
          </a:p>
        </p:txBody>
      </p:sp>
      <p:sp>
        <p:nvSpPr>
          <p:cNvPr id="160" name="Google Shape;160;p2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Backtracking </a:t>
            </a:r>
            <a:r>
              <a:rPr lang="en-US"/>
              <a:t>S</a:t>
            </a: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earch</a:t>
            </a:r>
            <a:endParaRPr/>
          </a:p>
        </p:txBody>
      </p:sp>
      <p:sp>
        <p:nvSpPr>
          <p:cNvPr id="166" name="Google Shape;166;p23"/>
          <p:cNvSpPr txBox="1"/>
          <p:nvPr>
            <p:ph idx="1" type="body"/>
          </p:nvPr>
        </p:nvSpPr>
        <p:spPr>
          <a:xfrm>
            <a:off x="685800" y="1981200"/>
            <a:ext cx="8181975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Variable assignments are </a:t>
            </a: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commutative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i.e.,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[ WA = red then NT = green ] same as [ NT = green then WA = red ]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=&gt; Only need to consider assignments to a single variable at each node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Depth-first search for CSPs with single-variable assignments is called </a:t>
            </a: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backtracking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search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solve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-queens for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≈ 25</a:t>
            </a:r>
            <a:endParaRPr/>
          </a:p>
        </p:txBody>
      </p:sp>
      <p:sp>
        <p:nvSpPr>
          <p:cNvPr id="167" name="Google Shape;167;p2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Backtracking search</a:t>
            </a:r>
            <a:endParaRPr/>
          </a:p>
        </p:txBody>
      </p:sp>
      <p:pic>
        <p:nvPicPr>
          <p:cNvPr id="173" name="Google Shape;173;p24"/>
          <p:cNvPicPr preferRelativeResize="0"/>
          <p:nvPr/>
        </p:nvPicPr>
        <p:blipFill rotWithShape="1">
          <a:blip r:embed="rId3">
            <a:alphaModFix/>
          </a:blip>
          <a:srcRect b="29166" l="17187" r="13281" t="21873"/>
          <a:stretch/>
        </p:blipFill>
        <p:spPr>
          <a:xfrm>
            <a:off x="609600" y="1752600"/>
            <a:ext cx="7848599" cy="4144961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5" name="Google Shape;175;p24"/>
          <p:cNvSpPr/>
          <p:nvPr/>
        </p:nvSpPr>
        <p:spPr>
          <a:xfrm>
            <a:off x="1487150" y="4322350"/>
            <a:ext cx="75000" cy="963000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Single variable assignments</a:t>
            </a:r>
            <a:endParaRPr/>
          </a:p>
        </p:txBody>
      </p:sp>
      <p:pic>
        <p:nvPicPr>
          <p:cNvPr descr="backtrack-progress1c" id="181" name="Google Shape;18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3062" y="1619250"/>
            <a:ext cx="5857875" cy="3619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acktrack-progress2c" id="187" name="Google Shape;187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3062" y="1619250"/>
            <a:ext cx="5857875" cy="3619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6"/>
          <p:cNvSpPr txBox="1"/>
          <p:nvPr/>
        </p:nvSpPr>
        <p:spPr>
          <a:xfrm>
            <a:off x="2831050" y="2642625"/>
            <a:ext cx="5991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WA</a:t>
            </a:r>
            <a:endParaRPr/>
          </a:p>
        </p:txBody>
      </p:sp>
      <p:sp>
        <p:nvSpPr>
          <p:cNvPr id="189" name="Google Shape;189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Single variable assignments</a:t>
            </a:r>
            <a:endParaRPr/>
          </a:p>
        </p:txBody>
      </p:sp>
      <p:sp>
        <p:nvSpPr>
          <p:cNvPr id="190" name="Google Shape;190;p2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Single variable assignments</a:t>
            </a:r>
            <a:endParaRPr/>
          </a:p>
        </p:txBody>
      </p:sp>
      <p:pic>
        <p:nvPicPr>
          <p:cNvPr descr="backtrack-progress3c" id="196" name="Google Shape;19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3062" y="1619250"/>
            <a:ext cx="5857875" cy="3619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2831050" y="2642625"/>
            <a:ext cx="5991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WA</a:t>
            </a: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2182350" y="3683025"/>
            <a:ext cx="5991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Single variable assignments</a:t>
            </a:r>
            <a:endParaRPr/>
          </a:p>
        </p:txBody>
      </p:sp>
      <p:pic>
        <p:nvPicPr>
          <p:cNvPr descr="backtrack-progress4c" id="205" name="Google Shape;20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3062" y="1619250"/>
            <a:ext cx="5857875" cy="3619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7" name="Google Shape;207;p28"/>
          <p:cNvSpPr txBox="1"/>
          <p:nvPr/>
        </p:nvSpPr>
        <p:spPr>
          <a:xfrm>
            <a:off x="2831050" y="2642625"/>
            <a:ext cx="5991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WA</a:t>
            </a:r>
            <a:endParaRPr/>
          </a:p>
        </p:txBody>
      </p:sp>
      <p:sp>
        <p:nvSpPr>
          <p:cNvPr id="208" name="Google Shape;208;p28"/>
          <p:cNvSpPr txBox="1"/>
          <p:nvPr/>
        </p:nvSpPr>
        <p:spPr>
          <a:xfrm>
            <a:off x="2182350" y="3683025"/>
            <a:ext cx="5991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NT</a:t>
            </a:r>
            <a:endParaRPr/>
          </a:p>
        </p:txBody>
      </p:sp>
      <p:sp>
        <p:nvSpPr>
          <p:cNvPr id="209" name="Google Shape;209;p28"/>
          <p:cNvSpPr txBox="1"/>
          <p:nvPr/>
        </p:nvSpPr>
        <p:spPr>
          <a:xfrm>
            <a:off x="1648950" y="4597425"/>
            <a:ext cx="5991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Improving backtracking efficiency</a:t>
            </a:r>
            <a:endParaRPr/>
          </a:p>
        </p:txBody>
      </p:sp>
      <p:sp>
        <p:nvSpPr>
          <p:cNvPr id="215" name="Google Shape;215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General-purpose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methods can give huge gains in speed: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 variable should be assigned next?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what order should its values be tried?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we detect inevitable failure early?</a:t>
            </a:r>
            <a:endParaRPr/>
          </a:p>
        </p:txBody>
      </p:sp>
      <p:sp>
        <p:nvSpPr>
          <p:cNvPr id="216" name="Google Shape;216;p29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 for the class</a:t>
            </a:r>
            <a:endParaRPr/>
          </a:p>
        </p:txBody>
      </p:sp>
      <p:sp>
        <p:nvSpPr>
          <p:cNvPr id="222" name="Google Shape;222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/>
              <a:t>The “most constrained” variable is the one with the fewest choices of values.</a:t>
            </a:r>
            <a:br>
              <a:rPr lang="en-US"/>
            </a:b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lang="en-US"/>
              <a:t>In a depth-first search, w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ould it be better to </a:t>
            </a:r>
            <a:r>
              <a:rPr lang="en-US"/>
              <a:t>explore assignments to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constrained or the least constrained variable next?</a:t>
            </a:r>
            <a:endParaRPr/>
          </a:p>
        </p:txBody>
      </p:sp>
      <p:sp>
        <p:nvSpPr>
          <p:cNvPr id="223" name="Google Shape;223;p30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1"/>
          <p:cNvSpPr txBox="1"/>
          <p:nvPr>
            <p:ph type="title"/>
          </p:nvPr>
        </p:nvSpPr>
        <p:spPr>
          <a:xfrm>
            <a:off x="474662" y="295275"/>
            <a:ext cx="8205787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constrained variable heuristic</a:t>
            </a:r>
            <a:endParaRPr/>
          </a:p>
        </p:txBody>
      </p:sp>
      <p:sp>
        <p:nvSpPr>
          <p:cNvPr id="229" name="Google Shape;229;p3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Choose the variable with the fewest legal values</a:t>
            </a:r>
            <a:b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a.k.a. </a:t>
            </a:r>
            <a:r>
              <a:rPr b="0" i="0" lang="en-US" sz="32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minimum remaining values (MRV)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heuristic</a:t>
            </a:r>
            <a:endParaRPr/>
          </a:p>
        </p:txBody>
      </p:sp>
      <p:pic>
        <p:nvPicPr>
          <p:cNvPr descr="australia-most-constrained-variable" id="230" name="Google Shape;23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7800" y="3124200"/>
            <a:ext cx="6105525" cy="990600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3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satisfaction problems (CSPs)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 search problem: </a:t>
            </a:r>
            <a:r>
              <a:rPr b="0" i="0" lang="en-US" sz="20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a "black box“ – any data structure that supports successor function and goal test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CSP: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defined by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variables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b="0" baseline="-2500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with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values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from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domain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b="0" baseline="-2500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 test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a set of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constraints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specifying allowable combinations of values for subsets of variables</a:t>
            </a:r>
            <a:endParaRPr/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Simple example of a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representation language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Allows useful </a:t>
            </a:r>
            <a:r>
              <a:rPr b="0" i="0" lang="en-US" sz="2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general-purpose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algorithms with more power than standard search algorithms</a:t>
            </a:r>
            <a:endParaRPr/>
          </a:p>
        </p:txBody>
      </p:sp>
      <p:sp>
        <p:nvSpPr>
          <p:cNvPr id="97" name="Google Shape;97;p1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2"/>
          <p:cNvSpPr txBox="1"/>
          <p:nvPr>
            <p:ph type="title"/>
          </p:nvPr>
        </p:nvSpPr>
        <p:spPr>
          <a:xfrm>
            <a:off x="320675" y="303212"/>
            <a:ext cx="85026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constrain</a:t>
            </a:r>
            <a:r>
              <a:rPr b="0" i="1" lang="en-US" sz="4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variable heuristic</a:t>
            </a:r>
            <a:endParaRPr b="0" i="0" sz="44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(the degree heuristic)</a:t>
            </a:r>
            <a:endParaRPr/>
          </a:p>
        </p:txBody>
      </p:sp>
      <p:sp>
        <p:nvSpPr>
          <p:cNvPr id="237" name="Google Shape;237;p3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Choose the variable with the most constraints on remaining unassigned variables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good idea is to use it as a tie-breaker among most the constrained variables:</a:t>
            </a:r>
            <a:endParaRPr/>
          </a:p>
        </p:txBody>
      </p:sp>
      <p:pic>
        <p:nvPicPr>
          <p:cNvPr descr="australia-most-constraining-variable" id="238" name="Google Shape;23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4829175"/>
            <a:ext cx="7620000" cy="1236662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3"/>
          <p:cNvSpPr txBox="1"/>
          <p:nvPr>
            <p:ph type="title"/>
          </p:nvPr>
        </p:nvSpPr>
        <p:spPr>
          <a:xfrm>
            <a:off x="685800" y="21907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Least constraining value heuristic</a:t>
            </a:r>
            <a:endParaRPr/>
          </a:p>
        </p:txBody>
      </p:sp>
      <p:sp>
        <p:nvSpPr>
          <p:cNvPr id="245" name="Google Shape;245;p33"/>
          <p:cNvSpPr txBox="1"/>
          <p:nvPr>
            <p:ph idx="1" type="body"/>
          </p:nvPr>
        </p:nvSpPr>
        <p:spPr>
          <a:xfrm>
            <a:off x="685800" y="1590675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Given a variable to assign, choose the least constraining value: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one that rules out the fewest values in the remaining variables</a:t>
            </a:r>
            <a:b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079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79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79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Combining these heuristics makes 1000 queens feasible</a:t>
            </a:r>
            <a:endParaRPr/>
          </a:p>
        </p:txBody>
      </p:sp>
      <p:pic>
        <p:nvPicPr>
          <p:cNvPr descr="australia-least-constraining-value" id="246" name="Google Shape;246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3562350"/>
            <a:ext cx="7086600" cy="1677987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3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Forward checking</a:t>
            </a:r>
            <a:endParaRPr/>
          </a:p>
        </p:txBody>
      </p:sp>
      <p:sp>
        <p:nvSpPr>
          <p:cNvPr id="253" name="Google Shape;253;p34"/>
          <p:cNvSpPr txBox="1"/>
          <p:nvPr>
            <p:ph idx="1" type="body"/>
          </p:nvPr>
        </p:nvSpPr>
        <p:spPr>
          <a:xfrm>
            <a:off x="685800" y="1876425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 track of remaining legal values for unassigned variables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Terminate search when any variable has no legal values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descr="forward-checking-progress1c" id="254" name="Google Shape;254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95412" y="3276600"/>
            <a:ext cx="5133975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3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56" name="Google Shape;256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41082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Forward checking</a:t>
            </a:r>
            <a:endParaRPr/>
          </a:p>
        </p:txBody>
      </p:sp>
      <p:sp>
        <p:nvSpPr>
          <p:cNvPr id="262" name="Google Shape;262;p35"/>
          <p:cNvSpPr txBox="1"/>
          <p:nvPr>
            <p:ph idx="1" type="body"/>
          </p:nvPr>
        </p:nvSpPr>
        <p:spPr>
          <a:xfrm>
            <a:off x="685800" y="18859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 track of remaining legal values for unassigned variables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Terminate search when any variable has no legal values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descr="forward-checking-progress2c" id="263" name="Google Shape;263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95412" y="3276600"/>
            <a:ext cx="5133975" cy="1695450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3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65" name="Google Shape;265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41082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Forward checking</a:t>
            </a:r>
            <a:endParaRPr/>
          </a:p>
        </p:txBody>
      </p:sp>
      <p:sp>
        <p:nvSpPr>
          <p:cNvPr id="271" name="Google Shape;271;p36"/>
          <p:cNvSpPr txBox="1"/>
          <p:nvPr>
            <p:ph idx="1" type="body"/>
          </p:nvPr>
        </p:nvSpPr>
        <p:spPr>
          <a:xfrm>
            <a:off x="685800" y="18859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 track of remaining legal values for unassigned variables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Terminate search when any variable has no legal values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descr="forward-checking-progress3c" id="272" name="Google Shape;272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95412" y="3276600"/>
            <a:ext cx="5133975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3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4" name="Google Shape;274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41082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Forward checking</a:t>
            </a:r>
            <a:endParaRPr/>
          </a:p>
        </p:txBody>
      </p:sp>
      <p:sp>
        <p:nvSpPr>
          <p:cNvPr id="280" name="Google Shape;280;p37"/>
          <p:cNvSpPr txBox="1"/>
          <p:nvPr>
            <p:ph idx="1" type="body"/>
          </p:nvPr>
        </p:nvSpPr>
        <p:spPr>
          <a:xfrm>
            <a:off x="685800" y="18859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Idea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Keep track of remaining legal values for unassigned variables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Terminate search when any variable has no legal values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descr="forward-checking-progress4c" id="281" name="Google Shape;281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95412" y="3276600"/>
            <a:ext cx="5133975" cy="2276475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3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83" name="Google Shape;283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41082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/>
              <a:t>Forward checking isn’t enough</a:t>
            </a:r>
            <a:endParaRPr/>
          </a:p>
        </p:txBody>
      </p:sp>
      <p:sp>
        <p:nvSpPr>
          <p:cNvPr id="289" name="Google Shape;289;p38"/>
          <p:cNvSpPr txBox="1"/>
          <p:nvPr>
            <p:ph idx="1" type="body"/>
          </p:nvPr>
        </p:nvSpPr>
        <p:spPr>
          <a:xfrm>
            <a:off x="685800" y="1647825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Forward checking propagates information from assigned to unassigned variables, but doesn't provide early detection for all failures: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/>
              <a:t>Assign green to Q. Then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NT and SA cannot both be blue!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propagation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algorithms repeatedly enforce constraints locally…</a:t>
            </a:r>
            <a:endParaRPr/>
          </a:p>
        </p:txBody>
      </p:sp>
      <p:pic>
        <p:nvPicPr>
          <p:cNvPr descr="forward-checking-progress3c" id="290" name="Google Shape;290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0" y="2819400"/>
            <a:ext cx="5133975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3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2" name="Google Shape;292;p38"/>
          <p:cNvSpPr/>
          <p:nvPr/>
        </p:nvSpPr>
        <p:spPr>
          <a:xfrm rot="-5400000">
            <a:off x="3923850" y="3469125"/>
            <a:ext cx="171300" cy="3022500"/>
          </a:xfrm>
          <a:prstGeom prst="leftBracket">
            <a:avLst>
              <a:gd fmla="val 8333" name="adj"/>
            </a:avLst>
          </a:prstGeom>
          <a:noFill/>
          <a:ln cap="flat" cmpd="sng" w="1905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3" name="Google Shape;293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34986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 consistency</a:t>
            </a:r>
            <a:endParaRPr/>
          </a:p>
        </p:txBody>
      </p:sp>
      <p:sp>
        <p:nvSpPr>
          <p:cNvPr id="299" name="Google Shape;299;p39"/>
          <p:cNvSpPr txBox="1"/>
          <p:nvPr>
            <p:ph idx="1" type="body"/>
          </p:nvPr>
        </p:nvSpPr>
        <p:spPr>
          <a:xfrm>
            <a:off x="685800" y="1571625"/>
            <a:ext cx="83013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Simplest form of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propagation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makes arcs </a:t>
            </a: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consistent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consistent iff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value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is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allowed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descr="ac-example1c" id="300" name="Google Shape;300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38287" y="3566005"/>
            <a:ext cx="5133975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39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02" name="Google Shape;302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41082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 consistency</a:t>
            </a:r>
            <a:endParaRPr/>
          </a:p>
        </p:txBody>
      </p:sp>
      <p:sp>
        <p:nvSpPr>
          <p:cNvPr id="308" name="Google Shape;308;p40"/>
          <p:cNvSpPr txBox="1"/>
          <p:nvPr>
            <p:ph idx="1" type="body"/>
          </p:nvPr>
        </p:nvSpPr>
        <p:spPr>
          <a:xfrm>
            <a:off x="685800" y="1581150"/>
            <a:ext cx="8312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Simplest form of constrain</a:t>
            </a:r>
            <a:r>
              <a:rPr lang="en-US" sz="2400"/>
              <a:t>t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propagation makes arcs </a:t>
            </a: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consistent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consistent iff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value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is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allowed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descr="ac-example2c" id="309" name="Google Shape;309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7812" y="3562350"/>
            <a:ext cx="5133975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40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11" name="Google Shape;311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41082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 consistency</a:t>
            </a:r>
            <a:endParaRPr/>
          </a:p>
        </p:txBody>
      </p:sp>
      <p:sp>
        <p:nvSpPr>
          <p:cNvPr id="317" name="Google Shape;317;p41"/>
          <p:cNvSpPr txBox="1"/>
          <p:nvPr>
            <p:ph idx="1" type="body"/>
          </p:nvPr>
        </p:nvSpPr>
        <p:spPr>
          <a:xfrm>
            <a:off x="685800" y="1628775"/>
            <a:ext cx="8374200" cy="43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Simplest form of constraint propagation makes arcs </a:t>
            </a: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consistent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consistent iff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value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is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allowed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loses a value, neighbors of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need to be rechecked</a:t>
            </a:r>
            <a:endParaRPr/>
          </a:p>
        </p:txBody>
      </p:sp>
      <p:pic>
        <p:nvPicPr>
          <p:cNvPr descr="ac-example3c" id="318" name="Google Shape;318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7812" y="3495675"/>
            <a:ext cx="5133975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4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0" name="Google Shape;320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38796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type="title"/>
          </p:nvPr>
        </p:nvSpPr>
        <p:spPr>
          <a:xfrm>
            <a:off x="685800" y="123825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 Map-Coloring</a:t>
            </a:r>
            <a:endParaRPr/>
          </a:p>
        </p:txBody>
      </p:sp>
      <p:pic>
        <p:nvPicPr>
          <p:cNvPr descr="australia" id="103" name="Google Shape;10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71762" y="1295400"/>
            <a:ext cx="3781425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198425" y="4337050"/>
            <a:ext cx="8781900" cy="20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Variables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WA, NT, Q, NSW, V, SA, T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Domains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b="0" baseline="-2500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{red,green,blue}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Constraints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adjacent regions must have different colors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E.g.: 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 ≠ NT, or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(WA,NT) in {(red,green),(red,blue),(green,red),(green,blue),(blue,red),(blue,green)}</a:t>
            </a:r>
            <a:endParaRPr/>
          </a:p>
        </p:txBody>
      </p:sp>
      <p:sp>
        <p:nvSpPr>
          <p:cNvPr id="105" name="Google Shape;105;p1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 consistency</a:t>
            </a:r>
            <a:endParaRPr/>
          </a:p>
        </p:txBody>
      </p:sp>
      <p:sp>
        <p:nvSpPr>
          <p:cNvPr id="326" name="Google Shape;326;p42"/>
          <p:cNvSpPr txBox="1"/>
          <p:nvPr>
            <p:ph idx="1" type="body"/>
          </p:nvPr>
        </p:nvSpPr>
        <p:spPr>
          <a:xfrm>
            <a:off x="685800" y="1657350"/>
            <a:ext cx="828675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Simplest form of constrain</a:t>
            </a:r>
            <a:r>
              <a:rPr lang="en-US" sz="2400"/>
              <a:t>t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propagation makes arcs </a:t>
            </a: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consistent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→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consistent iff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value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is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allowed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loses a value, neighbors of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need to be rechecked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 consistency detects failure earlier than forward checking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be run as a preprocessor or after each assignment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descr="ac-example4c" id="327" name="Google Shape;32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66862" y="3438525"/>
            <a:ext cx="5133975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42"/>
          <p:cNvSpPr txBox="1"/>
          <p:nvPr/>
        </p:nvSpPr>
        <p:spPr>
          <a:xfrm>
            <a:off x="4739625" y="5188975"/>
            <a:ext cx="61626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4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30" name="Google Shape;330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5292" y="3879600"/>
            <a:ext cx="1958275" cy="163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3"/>
          <p:cNvSpPr txBox="1"/>
          <p:nvPr>
            <p:ph type="title"/>
          </p:nvPr>
        </p:nvSpPr>
        <p:spPr>
          <a:xfrm>
            <a:off x="676275" y="104775"/>
            <a:ext cx="7772400" cy="752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 consistency algorithm AC-3</a:t>
            </a:r>
            <a:endParaRPr/>
          </a:p>
        </p:txBody>
      </p:sp>
      <p:sp>
        <p:nvSpPr>
          <p:cNvPr id="336" name="Google Shape;336;p43"/>
          <p:cNvSpPr txBox="1"/>
          <p:nvPr>
            <p:ph idx="1" type="body"/>
          </p:nvPr>
        </p:nvSpPr>
        <p:spPr>
          <a:xfrm>
            <a:off x="619125" y="5584825"/>
            <a:ext cx="7839075" cy="51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0" i="0" lang="en-US" sz="32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 complexity: O(#constraints</a:t>
            </a:r>
            <a:r>
              <a:rPr b="0" baseline="30000" i="0" lang="en-US" sz="32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32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|domain|</a:t>
            </a:r>
            <a:r>
              <a:rPr b="0" baseline="30000" i="0" lang="en-US" sz="32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US" sz="32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sp>
        <p:nvSpPr>
          <p:cNvPr id="337" name="Google Shape;337;p43"/>
          <p:cNvSpPr txBox="1"/>
          <p:nvPr/>
        </p:nvSpPr>
        <p:spPr>
          <a:xfrm>
            <a:off x="3003550" y="6251575"/>
            <a:ext cx="5961062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Checking consistency of an arc is O(|domain|</a:t>
            </a:r>
            <a:r>
              <a:rPr b="0" baseline="3000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</p:txBody>
      </p:sp>
      <p:cxnSp>
        <p:nvCxnSpPr>
          <p:cNvPr id="338" name="Google Shape;338;p43"/>
          <p:cNvCxnSpPr/>
          <p:nvPr/>
        </p:nvCxnSpPr>
        <p:spPr>
          <a:xfrm flipH="1" rot="10800000">
            <a:off x="4162425" y="6086475"/>
            <a:ext cx="2171700" cy="3143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grpSp>
        <p:nvGrpSpPr>
          <p:cNvPr id="339" name="Google Shape;339;p43"/>
          <p:cNvGrpSpPr/>
          <p:nvPr/>
        </p:nvGrpSpPr>
        <p:grpSpPr>
          <a:xfrm>
            <a:off x="962025" y="812800"/>
            <a:ext cx="7277100" cy="4637087"/>
            <a:chOff x="0" y="0"/>
            <a:chExt cx="2147483647" cy="2147483646"/>
          </a:xfrm>
        </p:grpSpPr>
        <p:pic>
          <p:nvPicPr>
            <p:cNvPr id="340" name="Google Shape;340;p4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2147483647" cy="21474836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1" name="Google Shape;341;p43"/>
            <p:cNvSpPr txBox="1"/>
            <p:nvPr/>
          </p:nvSpPr>
          <p:spPr>
            <a:xfrm>
              <a:off x="2020995718" y="2040590663"/>
              <a:ext cx="126487906" cy="10689286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342" name="Google Shape;342;p4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4"/>
          <p:cNvSpPr txBox="1"/>
          <p:nvPr>
            <p:ph type="title"/>
          </p:nvPr>
        </p:nvSpPr>
        <p:spPr>
          <a:xfrm>
            <a:off x="676275" y="114300"/>
            <a:ext cx="77724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k-consistency</a:t>
            </a:r>
            <a:endParaRPr/>
          </a:p>
        </p:txBody>
      </p:sp>
      <p:sp>
        <p:nvSpPr>
          <p:cNvPr id="348" name="Google Shape;348;p44"/>
          <p:cNvSpPr txBox="1"/>
          <p:nvPr>
            <p:ph idx="1" type="body"/>
          </p:nvPr>
        </p:nvSpPr>
        <p:spPr>
          <a:xfrm>
            <a:off x="147625" y="742950"/>
            <a:ext cx="8953200" cy="59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CSP is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k-consistent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if, for any set of k-1 variables, and for any consistent assignment to those variables, a consistent value can always be assigned to any kth variable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1-consistency is node consistency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2-consistency is arc consistency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binary constraint networks, 3-consistency is the same as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path consistency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Getting k-consistency requires time and space exponential in k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Strong k-consistency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means k’-consistency for all k’ from 1 to 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Once strong k-consistency for k=#variables has been obtained, solution can be constructed trivially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 that is 3-consistent but not 2-consistent: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Tradeoff between propagation and branching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Practitioners usually use strong 2-consistency and less commonly 3-consistency</a:t>
            </a:r>
            <a:endParaRPr/>
          </a:p>
        </p:txBody>
      </p:sp>
      <p:grpSp>
        <p:nvGrpSpPr>
          <p:cNvPr id="349" name="Google Shape;349;p44"/>
          <p:cNvGrpSpPr/>
          <p:nvPr/>
        </p:nvGrpSpPr>
        <p:grpSpPr>
          <a:xfrm>
            <a:off x="3038475" y="4772025"/>
            <a:ext cx="3019425" cy="809625"/>
            <a:chOff x="3038475" y="4772025"/>
            <a:chExt cx="3019425" cy="809625"/>
          </a:xfrm>
        </p:grpSpPr>
        <p:sp>
          <p:nvSpPr>
            <p:cNvPr id="350" name="Google Shape;350;p44"/>
            <p:cNvSpPr/>
            <p:nvPr/>
          </p:nvSpPr>
          <p:spPr>
            <a:xfrm>
              <a:off x="3038475" y="4772025"/>
              <a:ext cx="800100" cy="809625"/>
            </a:xfrm>
            <a:prstGeom prst="ellipse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51" name="Google Shape;351;p44"/>
            <p:cNvSpPr/>
            <p:nvPr/>
          </p:nvSpPr>
          <p:spPr>
            <a:xfrm>
              <a:off x="4162425" y="4772025"/>
              <a:ext cx="800100" cy="809625"/>
            </a:xfrm>
            <a:prstGeom prst="ellipse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52" name="Google Shape;352;p44"/>
            <p:cNvSpPr/>
            <p:nvPr/>
          </p:nvSpPr>
          <p:spPr>
            <a:xfrm>
              <a:off x="5257800" y="4772025"/>
              <a:ext cx="800100" cy="809625"/>
            </a:xfrm>
            <a:prstGeom prst="ellipse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353" name="Google Shape;353;p44"/>
            <p:cNvCxnSpPr/>
            <p:nvPr/>
          </p:nvCxnSpPr>
          <p:spPr>
            <a:xfrm rot="10800000">
              <a:off x="3838575" y="5176837"/>
              <a:ext cx="323850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4" name="Google Shape;354;p44"/>
            <p:cNvCxnSpPr/>
            <p:nvPr/>
          </p:nvCxnSpPr>
          <p:spPr>
            <a:xfrm>
              <a:off x="4962525" y="5176837"/>
              <a:ext cx="295275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55" name="Google Shape;355;p44"/>
            <p:cNvSpPr txBox="1"/>
            <p:nvPr/>
          </p:nvSpPr>
          <p:spPr>
            <a:xfrm>
              <a:off x="3114675" y="4913312"/>
              <a:ext cx="685800" cy="460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Times New Roman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{R}</a:t>
              </a:r>
              <a:endParaRPr/>
            </a:p>
          </p:txBody>
        </p:sp>
        <p:sp>
          <p:nvSpPr>
            <p:cNvPr id="356" name="Google Shape;356;p44"/>
            <p:cNvSpPr txBox="1"/>
            <p:nvPr/>
          </p:nvSpPr>
          <p:spPr>
            <a:xfrm>
              <a:off x="5334000" y="4899025"/>
              <a:ext cx="685800" cy="4603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Times New Roman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{R}</a:t>
              </a:r>
              <a:endParaRPr/>
            </a:p>
          </p:txBody>
        </p:sp>
        <p:sp>
          <p:nvSpPr>
            <p:cNvPr id="357" name="Google Shape;357;p44"/>
            <p:cNvSpPr txBox="1"/>
            <p:nvPr/>
          </p:nvSpPr>
          <p:spPr>
            <a:xfrm>
              <a:off x="4097337" y="4908550"/>
              <a:ext cx="968400" cy="46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Times New Roman"/>
                <a:buNone/>
              </a:pPr>
              <a:r>
                <a:rPr b="0" i="0" lang="en-US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{R,B}</a:t>
              </a:r>
              <a:endParaRPr/>
            </a:p>
          </p:txBody>
        </p:sp>
      </p:grpSp>
      <p:sp>
        <p:nvSpPr>
          <p:cNvPr id="358" name="Google Shape;358;p44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5"/>
          <p:cNvSpPr txBox="1"/>
          <p:nvPr>
            <p:ph type="title"/>
          </p:nvPr>
        </p:nvSpPr>
        <p:spPr>
          <a:xfrm>
            <a:off x="676275" y="219075"/>
            <a:ext cx="777240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 techniques for CSPs</a:t>
            </a:r>
            <a:endParaRPr/>
          </a:p>
        </p:txBody>
      </p:sp>
      <p:sp>
        <p:nvSpPr>
          <p:cNvPr id="364" name="Google Shape;364;p45"/>
          <p:cNvSpPr txBox="1"/>
          <p:nvPr>
            <p:ph idx="1" type="body"/>
          </p:nvPr>
        </p:nvSpPr>
        <p:spPr>
          <a:xfrm>
            <a:off x="209550" y="1133475"/>
            <a:ext cx="8705850" cy="5200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Global constraints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Alldiff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Bipartite graph with variables on one side, values on the other; only edges that belong to some matching that matches all variables (can be determined in polytime) can belong to a valid assignment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Atmost(10,P1,P2,P3), i.e., sum of the 3 vars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≤ 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Special propagation algorithms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Bounds propagation</a:t>
            </a:r>
            <a:endParaRPr/>
          </a:p>
          <a:p>
            <a:pPr indent="-254000" lvl="3" marL="1600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number of people on two flights: D1 = [0, 165] and D2 = [0, 385]</a:t>
            </a:r>
            <a:endParaRPr sz="1800"/>
          </a:p>
          <a:p>
            <a:pPr indent="-254000" lvl="3" marL="1600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that the total number of people has to be at least 420</a:t>
            </a:r>
            <a:endParaRPr sz="1800"/>
          </a:p>
          <a:p>
            <a:pPr indent="-254000" lvl="3" marL="1600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Propagating bounds constraints yields D1 = [35, 165] and D2 = [255, 385]</a:t>
            </a:r>
            <a:endParaRPr sz="1800"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Symmetry breaking</a:t>
            </a:r>
            <a:endParaRPr/>
          </a:p>
        </p:txBody>
      </p:sp>
      <p:sp>
        <p:nvSpPr>
          <p:cNvPr id="365" name="Google Shape;365;p4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Structured CSPs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Google Shape;375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8637" y="890587"/>
            <a:ext cx="8086725" cy="5076825"/>
          </a:xfrm>
          <a:prstGeom prst="rect">
            <a:avLst/>
          </a:prstGeom>
          <a:noFill/>
          <a:ln>
            <a:noFill/>
          </a:ln>
        </p:spPr>
      </p:pic>
      <p:sp>
        <p:nvSpPr>
          <p:cNvPr id="376" name="Google Shape;376;p47"/>
          <p:cNvSpPr txBox="1"/>
          <p:nvPr>
            <p:ph type="title"/>
          </p:nvPr>
        </p:nvSpPr>
        <p:spPr>
          <a:xfrm>
            <a:off x="685800" y="114300"/>
            <a:ext cx="7772400" cy="866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Tree-structured CSPs</a:t>
            </a:r>
            <a:endParaRPr/>
          </a:p>
        </p:txBody>
      </p:sp>
      <p:sp>
        <p:nvSpPr>
          <p:cNvPr id="377" name="Google Shape;377;p47"/>
          <p:cNvSpPr txBox="1"/>
          <p:nvPr>
            <p:ph idx="12" type="sldNum"/>
          </p:nvPr>
        </p:nvSpPr>
        <p:spPr>
          <a:xfrm>
            <a:off x="7145275" y="6495100"/>
            <a:ext cx="1905000" cy="28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Algorithm for tree-structured CSPs</a:t>
            </a:r>
            <a:endParaRPr/>
          </a:p>
        </p:txBody>
      </p:sp>
      <p:pic>
        <p:nvPicPr>
          <p:cNvPr id="383" name="Google Shape;383;p4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212975"/>
            <a:ext cx="7772400" cy="3649662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4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" name="Google Shape;389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9637" y="1233487"/>
            <a:ext cx="7324725" cy="4391025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49"/>
          <p:cNvSpPr txBox="1"/>
          <p:nvPr>
            <p:ph type="title"/>
          </p:nvPr>
        </p:nvSpPr>
        <p:spPr>
          <a:xfrm>
            <a:off x="685800" y="142875"/>
            <a:ext cx="7772400" cy="962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Nearly tree-structured CSPs</a:t>
            </a:r>
            <a:endParaRPr/>
          </a:p>
        </p:txBody>
      </p:sp>
      <p:sp>
        <p:nvSpPr>
          <p:cNvPr id="391" name="Google Shape;391;p49"/>
          <p:cNvSpPr txBox="1"/>
          <p:nvPr/>
        </p:nvSpPr>
        <p:spPr>
          <a:xfrm>
            <a:off x="6205537" y="4667250"/>
            <a:ext cx="2805112" cy="261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100"/>
              <a:buFont typeface="Times New Roman"/>
              <a:buNone/>
            </a:pPr>
            <a:r>
              <a:rPr b="0" i="0" lang="en-US" sz="1100" u="non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(Finding the minimum cutset is NP-complete.)</a:t>
            </a:r>
            <a:endParaRPr/>
          </a:p>
        </p:txBody>
      </p:sp>
      <p:sp>
        <p:nvSpPr>
          <p:cNvPr id="392" name="Google Shape;392;p49"/>
          <p:cNvSpPr txBox="1"/>
          <p:nvPr>
            <p:ph idx="12" type="sldNum"/>
          </p:nvPr>
        </p:nvSpPr>
        <p:spPr>
          <a:xfrm>
            <a:off x="7145275" y="6495100"/>
            <a:ext cx="1905000" cy="28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0"/>
          <p:cNvSpPr txBox="1"/>
          <p:nvPr>
            <p:ph type="title"/>
          </p:nvPr>
        </p:nvSpPr>
        <p:spPr>
          <a:xfrm>
            <a:off x="685800" y="85725"/>
            <a:ext cx="7772400" cy="742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Tree decomposition</a:t>
            </a:r>
            <a:endParaRPr/>
          </a:p>
        </p:txBody>
      </p:sp>
      <p:sp>
        <p:nvSpPr>
          <p:cNvPr id="398" name="Google Shape;398;p50"/>
          <p:cNvSpPr txBox="1"/>
          <p:nvPr>
            <p:ph idx="1" type="body"/>
          </p:nvPr>
        </p:nvSpPr>
        <p:spPr>
          <a:xfrm>
            <a:off x="228600" y="4562475"/>
            <a:ext cx="8524875" cy="199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Algorithm: solve for all solutions of each meganode.  Then, use the tree-structured algorithm, treating the meganodes as variables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8000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O(nd</a:t>
            </a:r>
            <a:r>
              <a:rPr b="0" baseline="30000" i="0" lang="en-US" sz="20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w+1</a:t>
            </a:r>
            <a:r>
              <a:rPr b="0" i="0" lang="en-US" sz="20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where w is the </a:t>
            </a:r>
            <a:r>
              <a:rPr b="0" i="1" lang="en-US" sz="20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treewidth</a:t>
            </a:r>
            <a:r>
              <a:rPr b="0" i="0" lang="en-US" sz="20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(= one less than size of largest meganode)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008000"/>
              </a:buClr>
              <a:buSzPts val="1600"/>
              <a:buFont typeface="Times New Roman"/>
              <a:buChar char="–"/>
            </a:pPr>
            <a:r>
              <a:rPr b="0" i="0" lang="en-US" sz="16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treewidth of a tree is 1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1F1F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rgbClr val="FF1F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Finding a tree decomposition of smallest treewidth is NP-complete,</a:t>
            </a: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but </a:t>
            </a:r>
            <a:r>
              <a:rPr b="0" i="0" lang="en-US" sz="20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heuristic methods exist…</a:t>
            </a:r>
            <a:endParaRPr/>
          </a:p>
        </p:txBody>
      </p:sp>
      <p:sp>
        <p:nvSpPr>
          <p:cNvPr id="399" name="Google Shape;399;p50"/>
          <p:cNvSpPr txBox="1"/>
          <p:nvPr>
            <p:ph idx="1" type="body"/>
          </p:nvPr>
        </p:nvSpPr>
        <p:spPr>
          <a:xfrm>
            <a:off x="4572000" y="914400"/>
            <a:ext cx="4457700" cy="3609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 variable in original problem must appear in at least one “meganode”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two variables are connected in the original problem, they must appear together (along with the constraint) in at least one meganode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a variable occurs in two meganodes in the tree, it must appear in every meganode on the path that connects the two</a:t>
            </a:r>
            <a:endParaRPr b="0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only constraints between the meganodes are that the variables take on the same values across meganodes</a:t>
            </a:r>
            <a:endParaRPr b="0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00" name="Google Shape;400;p5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250" y="742950"/>
            <a:ext cx="4572000" cy="3508375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5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5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Local search for CSPs</a:t>
            </a:r>
            <a:endParaRPr/>
          </a:p>
        </p:txBody>
      </p:sp>
      <p:sp>
        <p:nvSpPr>
          <p:cNvPr id="407" name="Google Shape;407;p5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Hill-climbing, simulated annealing typically work with "complete" states, i.e., all variables assigned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apply to CSPs: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 states with unsatisfied constraints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operators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reassign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variable values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Variable selection: randomly select any conflicted variable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 selection by </a:t>
            </a:r>
            <a:r>
              <a:rPr b="0" i="0" lang="en-US" sz="24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min-conflicts 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heuristic: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choose value that violates the fewest constraints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i.e., hill-climb with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h(n)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total number of violated constraints</a:t>
            </a:r>
            <a:endParaRPr/>
          </a:p>
        </p:txBody>
      </p:sp>
      <p:sp>
        <p:nvSpPr>
          <p:cNvPr id="408" name="Google Shape;408;p5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ustralia-solution" id="110" name="Google Shape;11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67000" y="1295400"/>
            <a:ext cx="3781425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6"/>
          <p:cNvSpPr txBox="1"/>
          <p:nvPr>
            <p:ph type="title"/>
          </p:nvPr>
        </p:nvSpPr>
        <p:spPr>
          <a:xfrm>
            <a:off x="685800" y="1143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 Map-Coloring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685800" y="4683125"/>
            <a:ext cx="8116887" cy="1412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Solutions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</a:t>
            </a:r>
            <a:r>
              <a:rPr b="0" i="0" lang="en-US" sz="2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complete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</a:t>
            </a:r>
            <a:r>
              <a:rPr b="0" i="0" lang="en-US" sz="2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consistent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assignments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WA = red, NT = green, Q = red, NSW = green, V = red, SA = blue, T = green</a:t>
            </a:r>
            <a:endParaRPr/>
          </a:p>
        </p:txBody>
      </p:sp>
      <p:sp>
        <p:nvSpPr>
          <p:cNvPr id="113" name="Google Shape;113;p1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52"/>
          <p:cNvSpPr txBox="1"/>
          <p:nvPr>
            <p:ph type="title"/>
          </p:nvPr>
        </p:nvSpPr>
        <p:spPr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 4-Queens</a:t>
            </a:r>
            <a:endParaRPr/>
          </a:p>
        </p:txBody>
      </p:sp>
      <p:sp>
        <p:nvSpPr>
          <p:cNvPr id="414" name="Google Shape;414;p52"/>
          <p:cNvSpPr txBox="1"/>
          <p:nvPr>
            <p:ph idx="1" type="body"/>
          </p:nvPr>
        </p:nvSpPr>
        <p:spPr>
          <a:xfrm>
            <a:off x="685800" y="1200150"/>
            <a:ext cx="7772400" cy="44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States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4 queens in 4 columns (4</a:t>
            </a:r>
            <a:r>
              <a:rPr b="0" baseline="3000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256 states)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Actions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move queen in column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 test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no attacks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Evaluation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1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h(n) 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number of attacks</a:t>
            </a:r>
            <a:endParaRPr/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Given random initial state, can solve </a:t>
            </a:r>
            <a:r>
              <a:rPr b="0" i="1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-queens in almost constant time for arbitrary </a:t>
            </a:r>
            <a:r>
              <a:rPr b="0" i="1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with high probability (e.g., </a:t>
            </a:r>
            <a:r>
              <a:rPr b="0" i="1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10,000,000)</a:t>
            </a:r>
            <a:endParaRPr/>
          </a:p>
        </p:txBody>
      </p:sp>
      <p:sp>
        <p:nvSpPr>
          <p:cNvPr id="415" name="Google Shape;415;p52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4queens-iterative" id="416" name="Google Shape;416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1025" y="3011813"/>
            <a:ext cx="5791200" cy="1766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Summary</a:t>
            </a:r>
            <a:endParaRPr/>
          </a:p>
        </p:txBody>
      </p:sp>
      <p:sp>
        <p:nvSpPr>
          <p:cNvPr id="422" name="Google Shape;422;p5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CSPs are a special kind of problem: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states defined by values of a fixed set of variables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 test defined by constraints on variable values</a:t>
            </a:r>
            <a:endParaRPr/>
          </a:p>
          <a:p>
            <a:pPr indent="-139700" lvl="4" marL="20574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Backtracking = depth-first search with one variable assigned per node</a:t>
            </a:r>
            <a:endParaRPr/>
          </a:p>
          <a:p>
            <a:pPr indent="-139700" lvl="4" marL="20574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Variable ordering and value selection heuristics help significantly</a:t>
            </a:r>
            <a:endParaRPr/>
          </a:p>
          <a:p>
            <a:pPr indent="-139700" lvl="4" marL="20574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Forward checking prevents assignments that guarantee later failure</a:t>
            </a:r>
            <a:endParaRPr/>
          </a:p>
          <a:p>
            <a:pPr indent="-139700" lvl="4" marL="20574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propagation (e.g., arc consistency) does additional work to constrain values and detect inconsistencies</a:t>
            </a:r>
            <a:endParaRPr/>
          </a:p>
          <a:p>
            <a:pPr indent="-139700" lvl="4" marL="20574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b="0" i="0" lang="en-US" sz="2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Iterative min-conflicts is usually effective in practice</a:t>
            </a:r>
            <a:endParaRPr/>
          </a:p>
        </p:txBody>
      </p:sp>
      <p:sp>
        <p:nvSpPr>
          <p:cNvPr id="423" name="Google Shape;423;p53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54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Additional Slides</a:t>
            </a:r>
            <a:endParaRPr/>
          </a:p>
        </p:txBody>
      </p:sp>
      <p:sp>
        <p:nvSpPr>
          <p:cNvPr id="430" name="Google Shape;430;p5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(not included in this lecture)</a:t>
            </a:r>
            <a:endParaRPr/>
          </a:p>
        </p:txBody>
      </p:sp>
      <p:sp>
        <p:nvSpPr>
          <p:cNvPr id="431" name="Google Shape;431;p54"/>
          <p:cNvSpPr txBox="1"/>
          <p:nvPr>
            <p:ph idx="12" type="sldNum"/>
          </p:nvPr>
        </p:nvSpPr>
        <p:spPr>
          <a:xfrm>
            <a:off x="7135400" y="6465500"/>
            <a:ext cx="1905000" cy="313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1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Interlude</a:t>
            </a:r>
            <a:endParaRPr/>
          </a:p>
        </p:txBody>
      </p:sp>
      <p:sp>
        <p:nvSpPr>
          <p:cNvPr id="437" name="Google Shape;437;p5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the n-queens problem become easier or harder if some of the queens’ locations are already given and cannot be changed?</a:t>
            </a:r>
            <a:endParaRPr/>
          </a:p>
        </p:txBody>
      </p:sp>
      <p:sp>
        <p:nvSpPr>
          <p:cNvPr id="438" name="Google Shape;438;p55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56"/>
          <p:cNvSpPr txBox="1"/>
          <p:nvPr>
            <p:ph type="title"/>
          </p:nvPr>
        </p:nvSpPr>
        <p:spPr>
          <a:xfrm>
            <a:off x="682625" y="90487"/>
            <a:ext cx="7772400" cy="488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/>
              <a:buNone/>
            </a:pPr>
            <a:r>
              <a:rPr b="0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Hot off the press</a:t>
            </a:r>
            <a:endParaRPr/>
          </a:p>
        </p:txBody>
      </p:sp>
      <p:pic>
        <p:nvPicPr>
          <p:cNvPr id="444" name="Google Shape;444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65237" y="695325"/>
            <a:ext cx="6648450" cy="60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56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57"/>
          <p:cNvSpPr txBox="1"/>
          <p:nvPr>
            <p:ph type="title"/>
          </p:nvPr>
        </p:nvSpPr>
        <p:spPr>
          <a:xfrm>
            <a:off x="676275" y="357187"/>
            <a:ext cx="7772400" cy="776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Summary of the complexity of the n-queens problem</a:t>
            </a:r>
            <a:endParaRPr/>
          </a:p>
        </p:txBody>
      </p:sp>
      <p:sp>
        <p:nvSpPr>
          <p:cNvPr id="451" name="Google Shape;451;p57"/>
          <p:cNvSpPr txBox="1"/>
          <p:nvPr>
            <p:ph idx="1" type="body"/>
          </p:nvPr>
        </p:nvSpPr>
        <p:spPr>
          <a:xfrm>
            <a:off x="628650" y="2019300"/>
            <a:ext cx="7772400" cy="433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decision problem is solvable in constant time since there is a solution for all n &gt; 3.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witnessing solution can be constructed easily [Bell &amp; Stevens, 2009] but note that the witness (a set of n queens) requires n log n bits to specify but this is not polynomial in the size of the input, which is only log n bits.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(The problem has often been </a:t>
            </a:r>
            <a:r>
              <a:rPr b="0" i="0" lang="en-US" sz="2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incorrectly</a:t>
            </a: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called NP-hard.)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some of the queens are already in fixed locations, the problem is NP-complete and #P-complete.</a:t>
            </a:r>
            <a:endParaRPr/>
          </a:p>
          <a:p>
            <a:pPr indent="-2032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032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b="0" i="1" lang="en-US" sz="2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End of interlude</a:t>
            </a:r>
            <a:endParaRPr/>
          </a:p>
          <a:p>
            <a:pPr indent="-203200" lvl="0" marL="3429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None/>
            </a:pPr>
            <a:r>
              <a:t/>
            </a:r>
            <a:endParaRPr b="0" i="1" sz="22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52" name="Google Shape;452;p57"/>
          <p:cNvCxnSpPr/>
          <p:nvPr/>
        </p:nvCxnSpPr>
        <p:spPr>
          <a:xfrm>
            <a:off x="409575" y="4586287"/>
            <a:ext cx="266700" cy="0"/>
          </a:xfrm>
          <a:prstGeom prst="straightConnector1">
            <a:avLst/>
          </a:prstGeom>
          <a:noFill/>
          <a:ln cap="flat" cmpd="sng" w="9525">
            <a:solidFill>
              <a:srgbClr val="00B05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53" name="Google Shape;453;p5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58"/>
          <p:cNvSpPr txBox="1"/>
          <p:nvPr>
            <p:ph type="title"/>
          </p:nvPr>
        </p:nvSpPr>
        <p:spPr>
          <a:xfrm>
            <a:off x="609600" y="22860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Times New Roman"/>
              <a:buNone/>
            </a:pPr>
            <a:r>
              <a:rPr b="0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Advanced topic:</a:t>
            </a:r>
            <a:br>
              <a:rPr b="0" i="0" lang="en-US" sz="3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 of knowledge on treewidth algorithms</a:t>
            </a:r>
            <a:endParaRPr/>
          </a:p>
        </p:txBody>
      </p:sp>
      <p:sp>
        <p:nvSpPr>
          <p:cNvPr id="459" name="Google Shape;459;p58"/>
          <p:cNvSpPr txBox="1"/>
          <p:nvPr>
            <p:ph idx="1" type="body"/>
          </p:nvPr>
        </p:nvSpPr>
        <p:spPr>
          <a:xfrm>
            <a:off x="457200" y="1522412"/>
            <a:ext cx="83820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Determining whether treewidth of a given graph is at most k is NP-complete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what follows, n is the number of vertices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O(sqrt(log n)) approximation of treewidth in polytime [Feige, Hajiaghayi and Lee 2008]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O(log k) approximation of treewidth in polytime [Amir 2002, Feige, Hajiaghayi and Lee 2008]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008000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k is any fixed </a:t>
            </a:r>
            <a:r>
              <a:rPr b="0" i="1" lang="en-US" sz="18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constant</a:t>
            </a:r>
            <a:r>
              <a:rPr b="0" i="0" lang="en-US" sz="18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the graphs with treewidth k can be recognized, and a width k tree decomposition can be constructed for them, in linear time [Bodlaender 1996]</a:t>
            </a:r>
            <a:endParaRPr/>
          </a:p>
          <a:p>
            <a:pPr indent="-342900" lvl="2" marL="742950" marR="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rgbClr val="008000"/>
              </a:buClr>
              <a:buSzPts val="1400"/>
              <a:buFont typeface="Times New Roman"/>
              <a:buChar char="•"/>
            </a:pPr>
            <a:r>
              <a:rPr b="0" i="0" lang="en-US" sz="14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I.e., only exponential in a (large) polynomial of k </a:t>
            </a:r>
            <a:endParaRPr b="0" i="0" sz="2400" u="none" cap="none" strike="noStrike">
              <a:solidFill>
                <a:srgbClr val="00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is an algorithm that approximates the treewidth of a graph by a constant factor of 3.66, but it takes time that is exponential in the treewidth [Amir 2002]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Open question: Polynomial-time approximation scheme (PTAS)</a:t>
            </a:r>
            <a:endParaRPr/>
          </a:p>
        </p:txBody>
      </p:sp>
      <p:sp>
        <p:nvSpPr>
          <p:cNvPr id="460" name="Google Shape;460;p5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graph</a:t>
            </a:r>
            <a:endParaRPr/>
          </a:p>
        </p:txBody>
      </p:sp>
      <p:sp>
        <p:nvSpPr>
          <p:cNvPr id="119" name="Google Shape;119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Binary CSP: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each constraint relates two variables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 graph: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nodes are variables, arcs are constraints</a:t>
            </a:r>
            <a:endParaRPr/>
          </a:p>
        </p:txBody>
      </p:sp>
      <p:pic>
        <p:nvPicPr>
          <p:cNvPr descr="australia-csp" id="120" name="Google Shape;12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19375" y="2828925"/>
            <a:ext cx="3676650" cy="3152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7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/>
          <p:nvPr>
            <p:ph type="title"/>
          </p:nvPr>
        </p:nvSpPr>
        <p:spPr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Varieties of CSPs</a:t>
            </a:r>
            <a:endParaRPr/>
          </a:p>
        </p:txBody>
      </p:sp>
      <p:sp>
        <p:nvSpPr>
          <p:cNvPr id="127" name="Google Shape;127;p18"/>
          <p:cNvSpPr txBox="1"/>
          <p:nvPr>
            <p:ph idx="1" type="body"/>
          </p:nvPr>
        </p:nvSpPr>
        <p:spPr>
          <a:xfrm>
            <a:off x="685800" y="1390850"/>
            <a:ext cx="7772400" cy="50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Discrete variables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finite domains: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variables, domain size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 → O(d</a:t>
            </a:r>
            <a:r>
              <a:rPr b="0" baseline="3000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complete assignments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Boolean CSPs, incl. Boolean satisfiability (NP-complete)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infinite domains: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integers, strings, etc.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job scheduling, variables are start/end days for each job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/>
              <a:t>can’t enumerate all possible assignments, so 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 a constraint language, e.g., 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StartJob</a:t>
            </a:r>
            <a:r>
              <a:rPr b="0" baseline="-2500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+ 5 ≤ StartJob</a:t>
            </a:r>
            <a:r>
              <a:rPr b="0" baseline="-25000" i="1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-114300" lvl="2" marL="1143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1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Continuous variables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start/end times for Hubble Space Telescope observations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linear constraints solvable in polynomial time by linear programming (LP)</a:t>
            </a:r>
            <a:endParaRPr/>
          </a:p>
        </p:txBody>
      </p:sp>
      <p:sp>
        <p:nvSpPr>
          <p:cNvPr id="128" name="Google Shape;128;p18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Varieties of constraints</a:t>
            </a:r>
            <a:endParaRPr/>
          </a:p>
        </p:txBody>
      </p:sp>
      <p:sp>
        <p:nvSpPr>
          <p:cNvPr id="134" name="Google Shape;134;p19"/>
          <p:cNvSpPr txBox="1"/>
          <p:nvPr>
            <p:ph idx="1" type="body"/>
          </p:nvPr>
        </p:nvSpPr>
        <p:spPr>
          <a:xfrm>
            <a:off x="685800" y="1981200"/>
            <a:ext cx="7772400" cy="47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Unary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constraints involve a single variable,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SA ≠ green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Binary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constraints involve pairs of variables,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SA ≠ WA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Higher-order</a:t>
            </a: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constraints involve 3 or more variables,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cryptarithmetic column constraints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/>
              <a:t>global constraints such as </a:t>
            </a:r>
            <a:r>
              <a:rPr i="1" lang="en-US" sz="2400"/>
              <a:t>Alldiff</a:t>
            </a:r>
            <a:endParaRPr i="1" sz="2400"/>
          </a:p>
        </p:txBody>
      </p:sp>
      <p:sp>
        <p:nvSpPr>
          <p:cNvPr id="135" name="Google Shape;135;p19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 txBox="1"/>
          <p:nvPr>
            <p:ph type="title"/>
          </p:nvPr>
        </p:nvSpPr>
        <p:spPr>
          <a:xfrm>
            <a:off x="685800" y="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Example: Cryptarithmetic</a:t>
            </a:r>
            <a:endParaRPr/>
          </a:p>
        </p:txBody>
      </p:sp>
      <p:sp>
        <p:nvSpPr>
          <p:cNvPr id="141" name="Google Shape;141;p20"/>
          <p:cNvSpPr txBox="1"/>
          <p:nvPr>
            <p:ph idx="1" type="body"/>
          </p:nvPr>
        </p:nvSpPr>
        <p:spPr>
          <a:xfrm>
            <a:off x="685800" y="3290875"/>
            <a:ext cx="7701000" cy="351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Variables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 T U W R O </a:t>
            </a:r>
            <a:r>
              <a:rPr i="1" lang="en-US" sz="2400"/>
              <a:t>C</a:t>
            </a:r>
            <a:r>
              <a:rPr b="0" baseline="-2500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i="1" lang="en-US" sz="2400"/>
              <a:t>C</a:t>
            </a:r>
            <a:r>
              <a:rPr b="0" baseline="-2500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</a:t>
            </a:r>
            <a:r>
              <a:rPr i="1" lang="en-US" sz="2400"/>
              <a:t>C</a:t>
            </a:r>
            <a:r>
              <a:rPr b="0" baseline="-2500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 b="0" i="1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Domains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{</a:t>
            </a: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0,1,2,3,4,5,6,7,8,9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Constraints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Times New Roman"/>
              <a:buChar char="–"/>
            </a:pPr>
            <a:r>
              <a:rPr b="0" i="1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Alldiff (F,T,U,W,R,O)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+ O = R + 10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i="1" lang="en-US" sz="2000"/>
              <a:t>C</a:t>
            </a:r>
            <a:r>
              <a:rPr b="0" baseline="-2500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Char char="–"/>
            </a:pPr>
            <a:r>
              <a:rPr i="1" lang="en-US" sz="2000">
                <a:solidFill>
                  <a:srgbClr val="FF0000"/>
                </a:solidFill>
              </a:rPr>
              <a:t>C</a:t>
            </a:r>
            <a:r>
              <a:rPr b="0" baseline="-25000" i="1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i="1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W + W = U + 10 </a:t>
            </a:r>
            <a:r>
              <a:rPr b="0" i="1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i="1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i="1" lang="en-US" sz="2000">
                <a:solidFill>
                  <a:srgbClr val="FF0000"/>
                </a:solidFill>
              </a:rPr>
              <a:t>C</a:t>
            </a:r>
            <a:r>
              <a:rPr b="0" baseline="-25000" i="1" lang="en-US" sz="20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>
              <a:solidFill>
                <a:srgbClr val="FF0000"/>
              </a:solidFill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AE069"/>
              </a:buClr>
              <a:buSzPts val="2000"/>
              <a:buFont typeface="Times New Roman"/>
              <a:buChar char="–"/>
            </a:pPr>
            <a:r>
              <a:rPr i="1" lang="en-US" sz="2000">
                <a:solidFill>
                  <a:srgbClr val="0AE069"/>
                </a:solidFill>
              </a:rPr>
              <a:t>C</a:t>
            </a:r>
            <a:r>
              <a:rPr b="0" baseline="-25000" i="1" lang="en-US" sz="2000" u="none" cap="none" strike="noStrike">
                <a:solidFill>
                  <a:srgbClr val="0AE06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1" lang="en-US" sz="2000" u="none" cap="none" strike="noStrike">
                <a:solidFill>
                  <a:srgbClr val="0AE06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T + T </a:t>
            </a:r>
            <a:r>
              <a:rPr b="0" i="0" lang="en-US" sz="2000" u="none" cap="none" strike="noStrike">
                <a:solidFill>
                  <a:srgbClr val="0AE06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</a:t>
            </a:r>
            <a:r>
              <a:rPr b="0" i="1" lang="en-US" sz="2000" u="none" cap="none" strike="noStrike">
                <a:solidFill>
                  <a:srgbClr val="0AE06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+ 10 </a:t>
            </a:r>
            <a:r>
              <a:rPr b="0" i="1" lang="en-US" sz="2000" u="none" cap="none" strike="noStrike">
                <a:solidFill>
                  <a:srgbClr val="0AE069"/>
                </a:solidFill>
                <a:latin typeface="Arial"/>
                <a:ea typeface="Arial"/>
                <a:cs typeface="Arial"/>
                <a:sym typeface="Arial"/>
              </a:rPr>
              <a:t>·</a:t>
            </a:r>
            <a:r>
              <a:rPr b="0" i="1" lang="en-US" sz="2000" u="none" cap="none" strike="noStrike">
                <a:solidFill>
                  <a:srgbClr val="0AE06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i="1" lang="en-US" sz="2000">
                <a:solidFill>
                  <a:srgbClr val="0AE069"/>
                </a:solidFill>
              </a:rPr>
              <a:t>C</a:t>
            </a:r>
            <a:r>
              <a:rPr b="0" baseline="-25000" i="1" lang="en-US" sz="2000" u="none" cap="none" strike="noStrike">
                <a:solidFill>
                  <a:srgbClr val="0AE06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>
              <a:solidFill>
                <a:srgbClr val="0AE069"/>
              </a:solidFill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i="1" lang="en-US" sz="2000"/>
              <a:t>C</a:t>
            </a:r>
            <a:r>
              <a:rPr b="0" baseline="-2500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endParaRPr sz="2000"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</a:pP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≠ 0, 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≠ 0</a:t>
            </a:r>
            <a:b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id="142" name="Google Shape;142;p20"/>
          <p:cNvPicPr preferRelativeResize="0"/>
          <p:nvPr/>
        </p:nvPicPr>
        <p:blipFill rotWithShape="1">
          <a:blip r:embed="rId3">
            <a:alphaModFix/>
          </a:blip>
          <a:srcRect b="13562" l="0" r="0" t="0"/>
          <a:stretch/>
        </p:blipFill>
        <p:spPr>
          <a:xfrm>
            <a:off x="1874925" y="1092125"/>
            <a:ext cx="5742699" cy="2235225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0"/>
          <p:cNvSpPr/>
          <p:nvPr/>
        </p:nvSpPr>
        <p:spPr>
          <a:xfrm>
            <a:off x="6151875" y="2332350"/>
            <a:ext cx="171300" cy="1659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0"/>
          <p:cNvSpPr/>
          <p:nvPr/>
        </p:nvSpPr>
        <p:spPr>
          <a:xfrm>
            <a:off x="4966079" y="2332350"/>
            <a:ext cx="171300" cy="165900"/>
          </a:xfrm>
          <a:prstGeom prst="rect">
            <a:avLst/>
          </a:prstGeom>
          <a:solidFill>
            <a:srgbClr val="00B050"/>
          </a:solidFill>
          <a:ln cap="flat" cmpd="sng" w="9525">
            <a:solidFill>
              <a:srgbClr val="00B05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0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Real-world CSPs</a:t>
            </a:r>
            <a:endParaRPr/>
          </a:p>
        </p:txBody>
      </p:sp>
      <p:sp>
        <p:nvSpPr>
          <p:cNvPr id="151" name="Google Shape;151;p21"/>
          <p:cNvSpPr txBox="1"/>
          <p:nvPr>
            <p:ph idx="1" type="body"/>
          </p:nvPr>
        </p:nvSpPr>
        <p:spPr>
          <a:xfrm>
            <a:off x="685800" y="1981200"/>
            <a:ext cx="7772400" cy="3325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Assignment problems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who teaches what class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Timetabling problems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e.g., which class is offered when and where?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Transportation scheduling</a:t>
            </a:r>
            <a:b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Factory scheduling</a:t>
            </a:r>
            <a:endParaRPr/>
          </a:p>
          <a:p>
            <a:pPr indent="-1651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Notice that many real-world problems involve real-valued variables</a:t>
            </a:r>
            <a:endParaRPr/>
          </a:p>
        </p:txBody>
      </p:sp>
      <p:sp>
        <p:nvSpPr>
          <p:cNvPr id="152" name="Google Shape;152;p21"/>
          <p:cNvSpPr txBox="1"/>
          <p:nvPr>
            <p:ph idx="12" type="sldNum"/>
          </p:nvPr>
        </p:nvSpPr>
        <p:spPr>
          <a:xfrm>
            <a:off x="7155125" y="6495100"/>
            <a:ext cx="1905000" cy="293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